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Poppins Medium"/>
      <p:regular r:id="rId17"/>
      <p:bold r:id="rId18"/>
      <p:italic r:id="rId19"/>
      <p:boldItalic r:id="rId20"/>
    </p:embeddedFont>
    <p:embeddedFont>
      <p:font typeface="Poppins ExtraBold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jGDbs+OxIRNO3weFXiWBWAMG9F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boldItalic.fntdata"/><Relationship Id="rId11" Type="http://schemas.openxmlformats.org/officeDocument/2006/relationships/slide" Target="slides/slide7.xml"/><Relationship Id="rId22" Type="http://schemas.openxmlformats.org/officeDocument/2006/relationships/font" Target="fonts/PoppinsExtraBold-boldItalic.fntdata"/><Relationship Id="rId10" Type="http://schemas.openxmlformats.org/officeDocument/2006/relationships/slide" Target="slides/slide6.xml"/><Relationship Id="rId21" Type="http://schemas.openxmlformats.org/officeDocument/2006/relationships/font" Target="fonts/PoppinsExtraBold-bold.fntdata"/><Relationship Id="rId13" Type="http://schemas.openxmlformats.org/officeDocument/2006/relationships/font" Target="fonts/Poppins-regular.fntdata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PoppinsMedium-regular.fntdata"/><Relationship Id="rId16" Type="http://schemas.openxmlformats.org/officeDocument/2006/relationships/font" Target="fonts/Poppins-boldItalic.fntdata"/><Relationship Id="rId5" Type="http://schemas.openxmlformats.org/officeDocument/2006/relationships/slide" Target="slides/slide1.xml"/><Relationship Id="rId19" Type="http://schemas.openxmlformats.org/officeDocument/2006/relationships/font" Target="fonts/PoppinsMedium-italic.fntdata"/><Relationship Id="rId6" Type="http://schemas.openxmlformats.org/officeDocument/2006/relationships/slide" Target="slides/slide2.xml"/><Relationship Id="rId18" Type="http://schemas.openxmlformats.org/officeDocument/2006/relationships/font" Target="fonts/Poppins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70f87491b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b70f87491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b3a169b96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1b3a169b9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70f87491b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b70f87491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b3a169b96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11b3a169b9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b3a169b96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1b3a169b9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b3a169b96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11b3a169b9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bröd (2 spalter)">
  <p:cSld name="Rubrik + bröd (2 spalter)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/>
          <p:nvPr>
            <p:ph type="ctrTitle"/>
          </p:nvPr>
        </p:nvSpPr>
        <p:spPr>
          <a:xfrm>
            <a:off x="486936" y="1338147"/>
            <a:ext cx="11212552" cy="753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rgbClr val="CF0045"/>
              </a:buClr>
              <a:buSzPts val="4400"/>
              <a:buFont typeface="Poppins ExtraBold"/>
              <a:buNone/>
              <a:defRPr b="1" i="0" sz="4400">
                <a:solidFill>
                  <a:srgbClr val="CF0045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" type="subTitle"/>
          </p:nvPr>
        </p:nvSpPr>
        <p:spPr>
          <a:xfrm>
            <a:off x="486936" y="2593686"/>
            <a:ext cx="11212552" cy="2892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6" name="Google Shape;16;p14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4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bild + bröd 1.2">
  <p:cSld name="Rubrik + bild + bröd 1.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>
            <p:ph type="ctrTitle"/>
          </p:nvPr>
        </p:nvSpPr>
        <p:spPr>
          <a:xfrm>
            <a:off x="486936" y="1338147"/>
            <a:ext cx="5300547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rgbClr val="CF0045"/>
              </a:buClr>
              <a:buSzPts val="4400"/>
              <a:buFont typeface="Poppins ExtraBold"/>
              <a:buNone/>
              <a:defRPr b="1" i="0" sz="4400">
                <a:solidFill>
                  <a:srgbClr val="CF0045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subTitle"/>
          </p:nvPr>
        </p:nvSpPr>
        <p:spPr>
          <a:xfrm>
            <a:off x="486936" y="3378810"/>
            <a:ext cx="5300547" cy="2977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bild + bröd 2.2">
  <p:cSld name="Rubrik + bild + bröd 2.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>
            <p:ph type="ctrTitle"/>
          </p:nvPr>
        </p:nvSpPr>
        <p:spPr>
          <a:xfrm>
            <a:off x="486936" y="1338147"/>
            <a:ext cx="5300547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rgbClr val="0053A2"/>
              </a:buClr>
              <a:buSzPts val="4400"/>
              <a:buFont typeface="Poppins ExtraBold"/>
              <a:buNone/>
              <a:defRPr b="1" i="0" sz="4400">
                <a:solidFill>
                  <a:srgbClr val="0053A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subTitle"/>
          </p:nvPr>
        </p:nvSpPr>
        <p:spPr>
          <a:xfrm>
            <a:off x="486936" y="3378810"/>
            <a:ext cx="5300547" cy="2977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bild + bröd 3">
  <p:cSld name="Rubrik + bild + bröd 3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>
            <p:ph type="ctrTitle"/>
          </p:nvPr>
        </p:nvSpPr>
        <p:spPr>
          <a:xfrm>
            <a:off x="486936" y="1338147"/>
            <a:ext cx="5300547" cy="753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rgbClr val="CF0045"/>
              </a:buClr>
              <a:buSzPts val="4400"/>
              <a:buFont typeface="Poppins ExtraBold"/>
              <a:buNone/>
              <a:defRPr b="1" i="0" sz="4400">
                <a:solidFill>
                  <a:srgbClr val="CF0045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486936" y="2593686"/>
            <a:ext cx="5300547" cy="3762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bild + bröd 3.2">
  <p:cSld name="Rubrik + bild + bröd 3.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>
            <p:ph type="ctrTitle"/>
          </p:nvPr>
        </p:nvSpPr>
        <p:spPr>
          <a:xfrm>
            <a:off x="486936" y="1338147"/>
            <a:ext cx="5300547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rgbClr val="CF0045"/>
              </a:buClr>
              <a:buSzPts val="4400"/>
              <a:buFont typeface="Poppins ExtraBold"/>
              <a:buNone/>
              <a:defRPr b="1" i="0" sz="4400">
                <a:solidFill>
                  <a:srgbClr val="CF0045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486936" y="3378810"/>
            <a:ext cx="5300547" cy="2977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bild + bröd 4">
  <p:cSld name="Rubrik + bild + bröd 4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>
            <p:ph type="ctrTitle"/>
          </p:nvPr>
        </p:nvSpPr>
        <p:spPr>
          <a:xfrm>
            <a:off x="486936" y="1338147"/>
            <a:ext cx="5300547" cy="753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rgbClr val="0053A2"/>
              </a:buClr>
              <a:buSzPts val="4400"/>
              <a:buFont typeface="Poppins ExtraBold"/>
              <a:buNone/>
              <a:defRPr b="1" i="0" sz="4400">
                <a:solidFill>
                  <a:srgbClr val="0053A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" type="subTitle"/>
          </p:nvPr>
        </p:nvSpPr>
        <p:spPr>
          <a:xfrm>
            <a:off x="486936" y="2593686"/>
            <a:ext cx="5300547" cy="3762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bild + bröd 4.2">
  <p:cSld name="Rubrik + bild + bröd 4.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>
            <p:ph type="ctrTitle"/>
          </p:nvPr>
        </p:nvSpPr>
        <p:spPr>
          <a:xfrm>
            <a:off x="486936" y="1338147"/>
            <a:ext cx="5300547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rgbClr val="0053A2"/>
              </a:buClr>
              <a:buSzPts val="4400"/>
              <a:buFont typeface="Poppins ExtraBold"/>
              <a:buNone/>
              <a:defRPr b="1" i="0" sz="4400">
                <a:solidFill>
                  <a:srgbClr val="0053A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" type="subTitle"/>
          </p:nvPr>
        </p:nvSpPr>
        <p:spPr>
          <a:xfrm>
            <a:off x="486936" y="3378810"/>
            <a:ext cx="5300547" cy="2977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ruta 1">
  <p:cSld name="Inforuta 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>
            <p:ph type="ctrTitle"/>
          </p:nvPr>
        </p:nvSpPr>
        <p:spPr>
          <a:xfrm>
            <a:off x="7898296" y="836174"/>
            <a:ext cx="3379305" cy="1060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37857"/>
              </a:lnSpc>
              <a:spcBef>
                <a:spcPts val="0"/>
              </a:spcBef>
              <a:spcAft>
                <a:spcPts val="0"/>
              </a:spcAft>
              <a:buClr>
                <a:srgbClr val="CF0045"/>
              </a:buClr>
              <a:buSzPts val="2800"/>
              <a:buFont typeface="Poppins ExtraBold"/>
              <a:buNone/>
              <a:defRPr b="1" i="0" sz="2800">
                <a:solidFill>
                  <a:srgbClr val="CF0045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" type="subTitle"/>
          </p:nvPr>
        </p:nvSpPr>
        <p:spPr>
          <a:xfrm>
            <a:off x="7898296" y="2345635"/>
            <a:ext cx="3379305" cy="357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489424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ruta 1.2">
  <p:cSld name="Inforuta 1.2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>
            <p:ph type="ctrTitle"/>
          </p:nvPr>
        </p:nvSpPr>
        <p:spPr>
          <a:xfrm>
            <a:off x="7898296" y="836174"/>
            <a:ext cx="3379305" cy="572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37857"/>
              </a:lnSpc>
              <a:spcBef>
                <a:spcPts val="0"/>
              </a:spcBef>
              <a:spcAft>
                <a:spcPts val="0"/>
              </a:spcAft>
              <a:buClr>
                <a:srgbClr val="CF0045"/>
              </a:buClr>
              <a:buSzPts val="2800"/>
              <a:buFont typeface="Poppins ExtraBold"/>
              <a:buNone/>
              <a:defRPr b="1" i="0" sz="2800">
                <a:solidFill>
                  <a:srgbClr val="CF0045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" type="subTitle"/>
          </p:nvPr>
        </p:nvSpPr>
        <p:spPr>
          <a:xfrm>
            <a:off x="7898296" y="1896669"/>
            <a:ext cx="3379305" cy="4024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1" name="Google Shape;141;p25"/>
          <p:cNvSpPr txBox="1"/>
          <p:nvPr>
            <p:ph idx="12" type="sldNum"/>
          </p:nvPr>
        </p:nvSpPr>
        <p:spPr>
          <a:xfrm>
            <a:off x="489424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42" name="Google Shape;142;p25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ruta 2">
  <p:cSld name="Inforuta 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>
            <p:ph type="ctrTitle"/>
          </p:nvPr>
        </p:nvSpPr>
        <p:spPr>
          <a:xfrm>
            <a:off x="7898296" y="836174"/>
            <a:ext cx="3379305" cy="1060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3785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ExtraBold"/>
              <a:buNone/>
              <a:defRPr b="1" i="0" sz="2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1" type="subTitle"/>
          </p:nvPr>
        </p:nvSpPr>
        <p:spPr>
          <a:xfrm>
            <a:off x="7898296" y="2345635"/>
            <a:ext cx="3379305" cy="357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89424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50" name="Google Shape;150;p26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ruta 2.2">
  <p:cSld name="Inforuta 2.2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>
            <p:ph type="ctrTitle"/>
          </p:nvPr>
        </p:nvSpPr>
        <p:spPr>
          <a:xfrm>
            <a:off x="7898296" y="836174"/>
            <a:ext cx="3379305" cy="572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3785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ExtraBold"/>
              <a:buNone/>
              <a:defRPr b="1" i="0" sz="2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7"/>
          <p:cNvSpPr txBox="1"/>
          <p:nvPr>
            <p:ph idx="1" type="subTitle"/>
          </p:nvPr>
        </p:nvSpPr>
        <p:spPr>
          <a:xfrm>
            <a:off x="7898296" y="1896669"/>
            <a:ext cx="3379305" cy="4024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489424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58" name="Google Shape;158;p27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936" y="413893"/>
            <a:ext cx="1105200" cy="42108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 txBox="1"/>
          <p:nvPr>
            <p:ph type="ctrTitle"/>
          </p:nvPr>
        </p:nvSpPr>
        <p:spPr>
          <a:xfrm>
            <a:off x="486936" y="1769031"/>
            <a:ext cx="7808925" cy="221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17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ExtraBold"/>
              <a:buNone/>
              <a:defRPr b="1" i="0" sz="6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subTitle"/>
          </p:nvPr>
        </p:nvSpPr>
        <p:spPr>
          <a:xfrm>
            <a:off x="486936" y="5870712"/>
            <a:ext cx="5300547" cy="485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9"/>
          <p:cNvSpPr txBox="1"/>
          <p:nvPr/>
        </p:nvSpPr>
        <p:spPr>
          <a:xfrm>
            <a:off x="-2668616" y="1769031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60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9"/>
          <p:cNvSpPr txBox="1"/>
          <p:nvPr/>
        </p:nvSpPr>
        <p:spPr>
          <a:xfrm>
            <a:off x="-2544368" y="5586842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Datum: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ruta 3">
  <p:cSld name="Inforuta 3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>
            <p:ph type="ctrTitle"/>
          </p:nvPr>
        </p:nvSpPr>
        <p:spPr>
          <a:xfrm>
            <a:off x="7898296" y="836174"/>
            <a:ext cx="3379305" cy="1060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3785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ExtraBold"/>
              <a:buNone/>
              <a:defRPr b="1" i="0" sz="2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subTitle"/>
          </p:nvPr>
        </p:nvSpPr>
        <p:spPr>
          <a:xfrm>
            <a:off x="7898296" y="2345635"/>
            <a:ext cx="3379305" cy="357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5" name="Google Shape;165;p28"/>
          <p:cNvSpPr txBox="1"/>
          <p:nvPr>
            <p:ph idx="12" type="sldNum"/>
          </p:nvPr>
        </p:nvSpPr>
        <p:spPr>
          <a:xfrm>
            <a:off x="489424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ruta 3.2">
  <p:cSld name="Inforuta 3.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>
            <p:ph type="ctrTitle"/>
          </p:nvPr>
        </p:nvSpPr>
        <p:spPr>
          <a:xfrm>
            <a:off x="7898296" y="836174"/>
            <a:ext cx="3379305" cy="572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3785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ExtraBold"/>
              <a:buNone/>
              <a:defRPr b="1" i="0" sz="2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9"/>
          <p:cNvSpPr txBox="1"/>
          <p:nvPr>
            <p:ph idx="1" type="subTitle"/>
          </p:nvPr>
        </p:nvSpPr>
        <p:spPr>
          <a:xfrm>
            <a:off x="7898296" y="1896669"/>
            <a:ext cx="3379305" cy="4024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3" name="Google Shape;173;p29"/>
          <p:cNvSpPr txBox="1"/>
          <p:nvPr>
            <p:ph idx="12" type="sldNum"/>
          </p:nvPr>
        </p:nvSpPr>
        <p:spPr>
          <a:xfrm>
            <a:off x="489424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74" name="Google Shape;174;p29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bröd (3 spalter)">
  <p:cSld name="Rubrik + bröd (3 spalter)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>
            <p:ph type="ctrTitle"/>
          </p:nvPr>
        </p:nvSpPr>
        <p:spPr>
          <a:xfrm>
            <a:off x="486936" y="1338147"/>
            <a:ext cx="11212552" cy="753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rgbClr val="0053A2"/>
              </a:buClr>
              <a:buSzPts val="4400"/>
              <a:buFont typeface="Poppins ExtraBold"/>
              <a:buNone/>
              <a:defRPr b="1" i="0" sz="4400">
                <a:solidFill>
                  <a:srgbClr val="0053A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0"/>
          <p:cNvSpPr txBox="1"/>
          <p:nvPr>
            <p:ph idx="1" type="subTitle"/>
          </p:nvPr>
        </p:nvSpPr>
        <p:spPr>
          <a:xfrm>
            <a:off x="486936" y="2593686"/>
            <a:ext cx="11212552" cy="2892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1" name="Google Shape;181;p30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82" name="Google Shape;182;p30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>
  <p:cSld name="Rubrikbild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7" name="Google Shape;18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bild + bröd 1">
  <p:cSld name="Rubrik + bild + bröd 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0"/>
          <p:cNvSpPr txBox="1"/>
          <p:nvPr>
            <p:ph type="ctrTitle"/>
          </p:nvPr>
        </p:nvSpPr>
        <p:spPr>
          <a:xfrm>
            <a:off x="486936" y="1338147"/>
            <a:ext cx="5300547" cy="753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rgbClr val="CF0045"/>
              </a:buClr>
              <a:buSzPts val="4400"/>
              <a:buFont typeface="Poppins ExtraBold"/>
              <a:buNone/>
              <a:defRPr b="1" i="0" sz="4400">
                <a:solidFill>
                  <a:srgbClr val="CF0045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subTitle"/>
          </p:nvPr>
        </p:nvSpPr>
        <p:spPr>
          <a:xfrm>
            <a:off x="486936" y="2593686"/>
            <a:ext cx="5300547" cy="3762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1" name="Google Shape;31;p10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0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inv.bild + bröd 2.2">
  <p:cSld name="Rubrik + inv.bild + bröd 2.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936" y="413893"/>
            <a:ext cx="1105200" cy="42108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1"/>
          <p:cNvSpPr txBox="1"/>
          <p:nvPr>
            <p:ph type="ctrTitle"/>
          </p:nvPr>
        </p:nvSpPr>
        <p:spPr>
          <a:xfrm>
            <a:off x="486936" y="1338147"/>
            <a:ext cx="5300547" cy="753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 ExtraBold"/>
              <a:buNone/>
              <a:defRPr b="1" i="0" sz="44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" type="subTitle"/>
          </p:nvPr>
        </p:nvSpPr>
        <p:spPr>
          <a:xfrm>
            <a:off x="486936" y="2593686"/>
            <a:ext cx="5300547" cy="3762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9" name="Google Shape;39;p11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1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inv.bild + bröd 1.2">
  <p:cSld name="Rubrik + inv.bild + bröd 1.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936" y="413893"/>
            <a:ext cx="1105200" cy="42108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2"/>
          <p:cNvSpPr txBox="1"/>
          <p:nvPr>
            <p:ph type="ctrTitle"/>
          </p:nvPr>
        </p:nvSpPr>
        <p:spPr>
          <a:xfrm>
            <a:off x="486936" y="1338147"/>
            <a:ext cx="5300547" cy="753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 ExtraBold"/>
              <a:buNone/>
              <a:defRPr b="1" i="0" sz="44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subTitle"/>
          </p:nvPr>
        </p:nvSpPr>
        <p:spPr>
          <a:xfrm>
            <a:off x="486936" y="2593686"/>
            <a:ext cx="5300547" cy="3762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47" name="Google Shape;47;p12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2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bild + bröd 2">
  <p:cSld name="Rubrik + bild + bröd 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4" y="415093"/>
            <a:ext cx="1105200" cy="42108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ctrTitle"/>
          </p:nvPr>
        </p:nvSpPr>
        <p:spPr>
          <a:xfrm>
            <a:off x="486936" y="1338147"/>
            <a:ext cx="5300547" cy="753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rgbClr val="0053A2"/>
              </a:buClr>
              <a:buSzPts val="4400"/>
              <a:buFont typeface="Poppins ExtraBold"/>
              <a:buNone/>
              <a:defRPr b="1" i="0" sz="4400">
                <a:solidFill>
                  <a:srgbClr val="0053A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486936" y="2593686"/>
            <a:ext cx="5300547" cy="3762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med underrubrik">
  <p:cSld name="Intro med underrubri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7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936" y="413893"/>
            <a:ext cx="1105200" cy="42108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445725" y="5870712"/>
            <a:ext cx="5300547" cy="485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15"/>
          <p:cNvSpPr txBox="1"/>
          <p:nvPr/>
        </p:nvSpPr>
        <p:spPr>
          <a:xfrm>
            <a:off x="-2668616" y="1769031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60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5"/>
          <p:cNvSpPr txBox="1"/>
          <p:nvPr/>
        </p:nvSpPr>
        <p:spPr>
          <a:xfrm>
            <a:off x="-2544368" y="5586842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Datum: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/>
          <p:nvPr>
            <p:ph type="ctrTitle"/>
          </p:nvPr>
        </p:nvSpPr>
        <p:spPr>
          <a:xfrm>
            <a:off x="2902224" y="1541250"/>
            <a:ext cx="6387548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 ExtraBold"/>
              <a:buNone/>
              <a:defRPr b="1" i="0" sz="44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/>
        </p:nvSpPr>
        <p:spPr>
          <a:xfrm>
            <a:off x="2902224" y="3430118"/>
            <a:ext cx="6387548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0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</a:pPr>
            <a:r>
              <a:rPr b="0" i="0" lang="sv-SE" sz="24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Underrubrik två rader eller</a:t>
            </a:r>
            <a:br>
              <a:rPr b="0" i="0" lang="sv-SE" sz="24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b="0" i="0" lang="sv-SE" sz="24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underrubrik en rad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inv.bild + bröd 1">
  <p:cSld name="Rubrik + inv.bild + bröd 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936" y="413893"/>
            <a:ext cx="1105200" cy="42108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>
            <p:ph type="ctrTitle"/>
          </p:nvPr>
        </p:nvSpPr>
        <p:spPr>
          <a:xfrm>
            <a:off x="486936" y="1338147"/>
            <a:ext cx="5300547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 ExtraBold"/>
              <a:buNone/>
              <a:defRPr b="1" i="0" sz="44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86936" y="3378810"/>
            <a:ext cx="5300547" cy="2977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+ inv.bild + bröd 2">
  <p:cSld name="Rubrik + inv.bild + bröd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936" y="413893"/>
            <a:ext cx="1105200" cy="42108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>
            <p:ph type="ctrTitle"/>
          </p:nvPr>
        </p:nvSpPr>
        <p:spPr>
          <a:xfrm>
            <a:off x="486936" y="1338147"/>
            <a:ext cx="5300547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 ExtraBold"/>
              <a:buNone/>
              <a:defRPr b="1" i="0" sz="44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486936" y="3378810"/>
            <a:ext cx="5300547" cy="2977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42222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956288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79" name="Google Shape;79;p17"/>
          <p:cNvSpPr txBox="1"/>
          <p:nvPr/>
        </p:nvSpPr>
        <p:spPr>
          <a:xfrm>
            <a:off x="-2681869" y="1338147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Rubrik (2 rader):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ExtraBold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44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-2681869" y="3554404"/>
            <a:ext cx="2300900" cy="153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Brödtext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Poppins Regular</a:t>
            </a:r>
            <a:b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sv-SE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 pkt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70f87491b_0_16"/>
          <p:cNvSpPr txBox="1"/>
          <p:nvPr/>
        </p:nvSpPr>
        <p:spPr>
          <a:xfrm>
            <a:off x="674100" y="2567100"/>
            <a:ext cx="10843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5000">
                <a:latin typeface="Calibri"/>
                <a:ea typeface="Calibri"/>
                <a:cs typeface="Calibri"/>
                <a:sym typeface="Calibri"/>
              </a:rPr>
              <a:t>How to work with the Sustainable Development Goals in school education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/>
        </p:nvSpPr>
        <p:spPr>
          <a:xfrm>
            <a:off x="881625" y="1839475"/>
            <a:ext cx="1063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2000">
                <a:latin typeface="Calibri"/>
                <a:ea typeface="Calibri"/>
                <a:cs typeface="Calibri"/>
                <a:sym typeface="Calibri"/>
              </a:rPr>
              <a:t>Examples of what we have done at Klara Teoretiska Gymnasium in Sundsvall</a:t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881625" y="2535000"/>
            <a:ext cx="1063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Presentations in English class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881625" y="3098213"/>
            <a:ext cx="1063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000">
                <a:latin typeface="Calibri"/>
                <a:ea typeface="Calibri"/>
                <a:cs typeface="Calibri"/>
                <a:sym typeface="Calibri"/>
              </a:rPr>
              <a:t>Collaboration with charities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881625" y="3661450"/>
            <a:ext cx="1063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Lunch app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881625" y="4224675"/>
            <a:ext cx="1063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Student initiatives: trading clothes, raising money …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b3a169b96_0_19"/>
          <p:cNvSpPr txBox="1"/>
          <p:nvPr/>
        </p:nvSpPr>
        <p:spPr>
          <a:xfrm>
            <a:off x="605450" y="1416000"/>
            <a:ext cx="736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500">
                <a:latin typeface="Calibri"/>
                <a:ea typeface="Calibri"/>
                <a:cs typeface="Calibri"/>
                <a:sym typeface="Calibri"/>
              </a:rPr>
              <a:t>Presentations in English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1b3a169b96_0_19"/>
          <p:cNvSpPr txBox="1"/>
          <p:nvPr/>
        </p:nvSpPr>
        <p:spPr>
          <a:xfrm>
            <a:off x="605450" y="2286450"/>
            <a:ext cx="78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First thing, first year (grade one).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1b3a169b96_0_19"/>
          <p:cNvSpPr txBox="1"/>
          <p:nvPr/>
        </p:nvSpPr>
        <p:spPr>
          <a:xfrm>
            <a:off x="605450" y="2972763"/>
            <a:ext cx="843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In pairs: reading about and present one of the Global Goals to your classmates.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11b3a169b96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600" y="3811050"/>
            <a:ext cx="5699175" cy="28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11b3a169b96_0_19"/>
          <p:cNvSpPr txBox="1"/>
          <p:nvPr/>
        </p:nvSpPr>
        <p:spPr>
          <a:xfrm>
            <a:off x="605450" y="3659075"/>
            <a:ext cx="521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Works like an introduction to the Agenda 2030.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b70f87491b_0_4"/>
          <p:cNvPicPr preferRelativeResize="0"/>
          <p:nvPr/>
        </p:nvPicPr>
        <p:blipFill rotWithShape="1">
          <a:blip r:embed="rId3">
            <a:alphaModFix/>
          </a:blip>
          <a:srcRect b="2680" l="0" r="0" t="4898"/>
          <a:stretch/>
        </p:blipFill>
        <p:spPr>
          <a:xfrm>
            <a:off x="8708201" y="824775"/>
            <a:ext cx="2603125" cy="520844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b70f87491b_0_4"/>
          <p:cNvSpPr txBox="1"/>
          <p:nvPr/>
        </p:nvSpPr>
        <p:spPr>
          <a:xfrm>
            <a:off x="605450" y="1416000"/>
            <a:ext cx="736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500">
                <a:latin typeface="Calibri"/>
                <a:ea typeface="Calibri"/>
                <a:cs typeface="Calibri"/>
                <a:sym typeface="Calibri"/>
              </a:rPr>
              <a:t>Collaboration with Erikshjälpen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b70f87491b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975" y="3546425"/>
            <a:ext cx="312420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b70f87491b_0_4"/>
          <p:cNvSpPr txBox="1"/>
          <p:nvPr/>
        </p:nvSpPr>
        <p:spPr>
          <a:xfrm>
            <a:off x="605450" y="2286450"/>
            <a:ext cx="78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Lecture from the store manager about second hand and circular economy.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b70f87491b_0_4"/>
          <p:cNvSpPr txBox="1"/>
          <p:nvPr/>
        </p:nvSpPr>
        <p:spPr>
          <a:xfrm>
            <a:off x="605450" y="2935925"/>
            <a:ext cx="78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Volunteering at the store: sorting and displaying.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b3a169b96_0_30"/>
          <p:cNvSpPr txBox="1"/>
          <p:nvPr/>
        </p:nvSpPr>
        <p:spPr>
          <a:xfrm>
            <a:off x="605450" y="1416000"/>
            <a:ext cx="736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500">
                <a:latin typeface="Calibri"/>
                <a:ea typeface="Calibri"/>
                <a:cs typeface="Calibri"/>
                <a:sym typeface="Calibri"/>
              </a:rPr>
              <a:t>Lunch mobile app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11b3a169b96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8100" y="3428525"/>
            <a:ext cx="312420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11b3a169b96_0_30"/>
          <p:cNvSpPr txBox="1"/>
          <p:nvPr/>
        </p:nvSpPr>
        <p:spPr>
          <a:xfrm>
            <a:off x="605450" y="2286450"/>
            <a:ext cx="78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School lunches are mostly free in Sweden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11b3a169b96_0_30"/>
          <p:cNvSpPr txBox="1"/>
          <p:nvPr/>
        </p:nvSpPr>
        <p:spPr>
          <a:xfrm>
            <a:off x="605450" y="2935925"/>
            <a:ext cx="78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Students order their food in advance with the app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11b3a169b96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8200" y="9006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1b3a169b96_0_30"/>
          <p:cNvSpPr txBox="1"/>
          <p:nvPr/>
        </p:nvSpPr>
        <p:spPr>
          <a:xfrm>
            <a:off x="605450" y="3585400"/>
            <a:ext cx="78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Makes it possible to choose from more dishes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1b3a169b96_0_30"/>
          <p:cNvSpPr txBox="1"/>
          <p:nvPr/>
        </p:nvSpPr>
        <p:spPr>
          <a:xfrm>
            <a:off x="605450" y="4234875"/>
            <a:ext cx="78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Less food goes to waste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g11b3a169b96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4450" y="3394913"/>
            <a:ext cx="3200950" cy="32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b3a169b96_0_42"/>
          <p:cNvSpPr txBox="1"/>
          <p:nvPr/>
        </p:nvSpPr>
        <p:spPr>
          <a:xfrm>
            <a:off x="605450" y="1416000"/>
            <a:ext cx="736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500">
                <a:latin typeface="Calibri"/>
                <a:ea typeface="Calibri"/>
                <a:cs typeface="Calibri"/>
                <a:sym typeface="Calibri"/>
              </a:rPr>
              <a:t>Trading clothes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g11b3a169b96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875" y="4111613"/>
            <a:ext cx="312420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11b3a169b96_0_42"/>
          <p:cNvSpPr txBox="1"/>
          <p:nvPr/>
        </p:nvSpPr>
        <p:spPr>
          <a:xfrm>
            <a:off x="605450" y="2286450"/>
            <a:ext cx="78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Students (and teachers) can bring old clothes to school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11b3a169b96_0_42"/>
          <p:cNvSpPr txBox="1"/>
          <p:nvPr/>
        </p:nvSpPr>
        <p:spPr>
          <a:xfrm>
            <a:off x="605450" y="2935925"/>
            <a:ext cx="830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You leave clothes that you don’t use anymore and take clothes that you like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1b3a169b96_0_42"/>
          <p:cNvSpPr txBox="1"/>
          <p:nvPr/>
        </p:nvSpPr>
        <p:spPr>
          <a:xfrm>
            <a:off x="605450" y="3585400"/>
            <a:ext cx="78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Clothes that nobody wants are donated to charity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g11b3a169b96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675" y="4077988"/>
            <a:ext cx="3200950" cy="32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11b3a169b96_0_42"/>
          <p:cNvPicPr preferRelativeResize="0"/>
          <p:nvPr/>
        </p:nvPicPr>
        <p:blipFill rotWithShape="1">
          <a:blip r:embed="rId5">
            <a:alphaModFix/>
          </a:blip>
          <a:srcRect b="21936" l="0" r="0" t="4695"/>
          <a:stretch/>
        </p:blipFill>
        <p:spPr>
          <a:xfrm>
            <a:off x="8773000" y="778438"/>
            <a:ext cx="3337500" cy="53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b3a169b96_0_71"/>
          <p:cNvSpPr txBox="1"/>
          <p:nvPr/>
        </p:nvSpPr>
        <p:spPr>
          <a:xfrm>
            <a:off x="605450" y="1416000"/>
            <a:ext cx="736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500">
                <a:latin typeface="Calibri"/>
                <a:ea typeface="Calibri"/>
                <a:cs typeface="Calibri"/>
                <a:sym typeface="Calibri"/>
              </a:rPr>
              <a:t>More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11b3a169b96_0_71"/>
          <p:cNvSpPr txBox="1"/>
          <p:nvPr/>
        </p:nvSpPr>
        <p:spPr>
          <a:xfrm>
            <a:off x="605450" y="2286450"/>
            <a:ext cx="5046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Pay attention to anniversaries (United Nations Day, Human Rights Day)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11b3a169b96_0_71"/>
          <p:cNvSpPr txBox="1"/>
          <p:nvPr/>
        </p:nvSpPr>
        <p:spPr>
          <a:xfrm>
            <a:off x="605450" y="3347225"/>
            <a:ext cx="78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Raising money to charities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11b3a169b96_0_71"/>
          <p:cNvSpPr txBox="1"/>
          <p:nvPr/>
        </p:nvSpPr>
        <p:spPr>
          <a:xfrm>
            <a:off x="605450" y="4100200"/>
            <a:ext cx="4641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Calibri"/>
                <a:ea typeface="Calibri"/>
                <a:cs typeface="Calibri"/>
                <a:sym typeface="Calibri"/>
              </a:rPr>
              <a:t>Telling citizens on the street about the Sustainable Development Goals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g11b3a169b96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800" y="376162"/>
            <a:ext cx="4965352" cy="372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11b3a169b96_0_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0275" y="3464000"/>
            <a:ext cx="2420873" cy="32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/>
          <p:nvPr/>
        </p:nvSpPr>
        <p:spPr>
          <a:xfrm>
            <a:off x="674100" y="2567100"/>
            <a:ext cx="10843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5000"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2018-06-21T11:27:08Z</dcterms:created>
  <dc:creator>Louise Adolfsson</dc:creator>
</cp:coreProperties>
</file>